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4" r:id="rId9"/>
    <p:sldId id="263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Name Tags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Show of hands for first timers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Welcome!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372 currently open!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should go through them!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341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5941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1355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667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556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5FD38-E1A4-A440-BEEB-6B65AD55B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496F9-FDBC-E243-980D-787EB9ADE2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A8E4-F16F-6741-B64B-A5900386B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E92EF-5A20-3D4C-B39B-D962B683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7191A3-0B20-6D4F-BEDA-2E73DF03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110619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879E-C4E4-EA4C-99CC-3E2B3E1A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6AF48A-C625-1E42-88F6-B03DEC26E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4AC37-B3E4-DE4D-B1B9-78F5BCC0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C81C5-2F2F-B041-9298-46CF60CB8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3166A-836C-9544-8ECA-ED75F14E9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681051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FA8B54-9C78-954C-9E4E-2C57059613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06FA84-9758-1146-A0F2-E8524997E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248E0-AB89-3C46-8877-EF054522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36258-3491-F646-B487-8157F650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FAD54-DA27-434D-8DDB-A8530FABE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74941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6550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85887-86FC-A44A-8004-4078F6911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BE58B-553F-6B4C-92C7-F41E861DB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72AC-B55C-C347-941D-FC7DFBC5E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3EDE3-8E45-E345-96C5-4AE5F8E9C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62FA4-0143-9F43-B8C6-5FAD50629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4208397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E4F59-F4D8-0E47-808C-E7F8CC21C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8C4EC-7053-C64A-8E1B-9ACE0183C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06C5A-F371-F644-BC05-D69C5CBCE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33CAC-9698-BE4B-9B2A-D54DDF1A1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8EE62-4007-8C45-B940-13430CFBA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585815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1591-DA0E-4047-8BEB-43C5DA664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F4675-13DB-6348-95A0-CCE326DB8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2CBFD-3305-C944-BD88-33DC5C7D1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17CA9-2D72-E14A-BCEB-C64FEF52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28517-D4D4-064F-A193-23509DC6F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6AA11-5C77-E943-AF89-955C063EF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666669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9C768-D4BE-0646-9FD3-92D1758E4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61BDE-9916-9445-9347-23EA89EB95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C03AD8-7322-6F49-B01C-720F0FB557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611503-C7FF-E941-BEA6-8FB2D3D525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56B79F-226D-F340-8833-72A44CDB85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53B7EC-9BBA-6B4C-BB5D-B3EF04D41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E8AAC-C3F2-3643-A438-100FC1F44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179E21-76DD-034F-8FC4-BB580BA8A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391942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3DA73-C9AC-3C44-9F01-DB7AC1260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74004-CCAA-434D-A9BC-3FD5331D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BF125-2BC4-FA4A-AA91-43E84A02C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15722-A80B-9A44-ABD2-A7C367F0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3769408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A04C59-3D15-F840-8448-59D7C76F9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81089F-854C-2044-AF1C-77E0B00E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DFFFF8-F921-F944-BF31-2364DA142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4715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CBEB1-D47B-2843-8CA3-CF5B70E28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43E39-675A-2E47-A348-066B985B8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FFD2C-0417-7042-B85D-7599DF3441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1ECE1F-0575-DE44-9CB9-B708E5F15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89CC1-6EA9-CB43-97BF-45CE1B364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B448E-6ECD-E34A-B2FD-A6C05D944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756763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93FD-E1AF-5C4E-902E-15BAF9AA4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D7851E-DD6F-FA4A-92B1-F46D6FC3A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827B6C-283C-CF41-B388-61BF0E0612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9AB69D-26B9-EC4B-AD7F-1E88185DB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234CEE-B375-8649-805E-AC6365A41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35BC7-1E08-DB44-A530-4ABE6475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9678058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FA2684-EF7C-084C-9155-39E08F0F5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21D5E0-EFEB-A847-BB52-D4FB3A968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C23F9-B105-2F48-B4C0-9BA86C2A5A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7D710-D6B0-AA47-9F5F-50FE2ACE3DDE}" type="datetimeFigureOut">
              <a:rPr lang="en-US" smtClean="0"/>
              <a:t>4/23/18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EE38E-A6F5-E84D-9837-AEDAC092A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621B9-059D-DC45-8B1D-080F20A5D5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487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wiki.apache.org/confluence/display/TC/Event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pachecon.com/acna18/?ref=apachecon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2018 Traffic Control Spring Summit</a:t>
            </a:r>
            <a:br>
              <a:rPr lang="en" sz="3600" dirty="0"/>
            </a:br>
            <a:r>
              <a:rPr lang="en" sz="2400" dirty="0"/>
              <a:t>Dave Neuman</a:t>
            </a:r>
            <a:br>
              <a:rPr lang="en" sz="2400" dirty="0"/>
            </a:br>
            <a:r>
              <a:rPr lang="en-US" sz="2400" dirty="0"/>
              <a:t>n</a:t>
            </a:r>
            <a:r>
              <a:rPr lang="en" sz="2400" dirty="0" err="1"/>
              <a:t>euman@apache.org</a:t>
            </a:r>
            <a:endParaRPr sz="3600" dirty="0"/>
          </a:p>
        </p:txBody>
      </p:sp>
      <p:sp>
        <p:nvSpPr>
          <p:cNvPr id="56" name="Shape 56"/>
          <p:cNvSpPr txBox="1"/>
          <p:nvPr/>
        </p:nvSpPr>
        <p:spPr>
          <a:xfrm>
            <a:off x="1207950" y="4043800"/>
            <a:ext cx="6728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April 24 – 25, 2018</a:t>
            </a:r>
            <a:endParaRPr dirty="0">
              <a:solidFill>
                <a:schemeClr val="tx1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Boxborough, MA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04037E-D4D8-F942-AD84-978D84538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78" y="90379"/>
            <a:ext cx="3277892" cy="8214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Welcome!</a:t>
            </a:r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Almost 30 attendees from 7 different companies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Full </a:t>
            </a:r>
            <a:r>
              <a:rPr lang="en" dirty="0"/>
              <a:t>scheduled of talks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GPG Key signing party, Documentation scrub, </a:t>
            </a:r>
            <a:r>
              <a:rPr lang="en-US" dirty="0" err="1"/>
              <a:t>Etc</a:t>
            </a:r>
            <a:endParaRPr dirty="0"/>
          </a:p>
          <a:p>
            <a:pPr lvl="0">
              <a:lnSpc>
                <a:spcPct val="150000"/>
              </a:lnSpc>
            </a:pPr>
            <a:r>
              <a:rPr lang="en" dirty="0"/>
              <a:t>Schedule can be found on the wiki: </a:t>
            </a:r>
            <a:r>
              <a:rPr lang="en-US" u="sng" dirty="0">
                <a:solidFill>
                  <a:schemeClr val="accent5"/>
                </a:solidFill>
                <a:hlinkClick r:id="rId3"/>
              </a:rPr>
              <a:t>https://cwiki.apache.org/confluence/display/TC/Events</a:t>
            </a:r>
            <a:r>
              <a:rPr lang="en-US" u="sng" dirty="0">
                <a:solidFill>
                  <a:schemeClr val="accent5"/>
                </a:solidFill>
              </a:rPr>
              <a:t>  </a:t>
            </a:r>
            <a:br>
              <a:rPr lang="en-US" u="sng" dirty="0">
                <a:solidFill>
                  <a:schemeClr val="accent5"/>
                </a:solidFill>
              </a:rPr>
            </a:br>
            <a:r>
              <a:rPr lang="en-US" u="sng" dirty="0">
                <a:solidFill>
                  <a:schemeClr val="accent5"/>
                </a:solidFill>
              </a:rPr>
              <a:t>http://</a:t>
            </a:r>
            <a:r>
              <a:rPr lang="en-US" u="sng" dirty="0" err="1">
                <a:solidFill>
                  <a:schemeClr val="accent5"/>
                </a:solidFill>
              </a:rPr>
              <a:t>trafficcontrol.apache.org</a:t>
            </a:r>
            <a:r>
              <a:rPr lang="en-US" u="sng" dirty="0">
                <a:solidFill>
                  <a:schemeClr val="accent5"/>
                </a:solidFill>
              </a:rPr>
              <a:t>/events/current-event/</a:t>
            </a:r>
            <a:endParaRPr dirty="0"/>
          </a:p>
        </p:txBody>
      </p:sp>
      <p:pic>
        <p:nvPicPr>
          <p:cNvPr id="63" name="Shape 63" descr="atc-largepng-c-onl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Housekeeping</a:t>
            </a:r>
            <a:endParaRPr dirty="0"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Location related items (Bathrooms, Cafeterias, </a:t>
            </a:r>
            <a:r>
              <a:rPr lang="en-US" dirty="0"/>
              <a:t>Etc.</a:t>
            </a:r>
            <a:r>
              <a:rPr lang="en" dirty="0"/>
              <a:t>)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Breaks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Breakfast and Lunch provided both days! 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Dinner – 5:30 at Tavern in the Square</a:t>
            </a: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Thanks Eric for all the hard work getting this setup!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0" name="Shape 70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Since our last summit (October 2017)</a:t>
            </a:r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81084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Released Traffic Control 2.1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accent2"/>
                </a:solidFill>
              </a:rPr>
              <a:t>457</a:t>
            </a:r>
            <a:r>
              <a:rPr lang="en" dirty="0"/>
              <a:t> Pull Requests submitted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" dirty="0">
                <a:solidFill>
                  <a:schemeClr val="accent2"/>
                </a:solidFill>
              </a:rPr>
              <a:t>411</a:t>
            </a:r>
            <a:r>
              <a:rPr lang="en" dirty="0"/>
              <a:t> Pull Requests merged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" dirty="0">
                <a:solidFill>
                  <a:schemeClr val="accent2"/>
                </a:solidFill>
              </a:rPr>
              <a:t>1046</a:t>
            </a:r>
            <a:r>
              <a:rPr lang="en" dirty="0"/>
              <a:t> commits to Master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accent2"/>
                </a:solidFill>
              </a:rPr>
              <a:t>45</a:t>
            </a:r>
            <a:r>
              <a:rPr lang="en-US" dirty="0"/>
              <a:t> unique contributors</a:t>
            </a:r>
          </a:p>
          <a:p>
            <a:pPr marL="1143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1143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  <a:p>
            <a:pPr marL="1143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"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76">
            <a:extLst>
              <a:ext uri="{FF2B5EF4-FFF2-40B4-BE49-F238E27FC236}">
                <a16:creationId xmlns:a16="http://schemas.microsoft.com/office/drawing/2014/main" id="{07219161-3DAA-B84D-BD90-2C396AE39C7D}"/>
              </a:ext>
            </a:extLst>
          </p:cNvPr>
          <p:cNvSpPr txBox="1">
            <a:spLocks/>
          </p:cNvSpPr>
          <p:nvPr/>
        </p:nvSpPr>
        <p:spPr>
          <a:xfrm>
            <a:off x="4122549" y="1152475"/>
            <a:ext cx="3810849" cy="3416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accent2"/>
                </a:solidFill>
              </a:rPr>
              <a:t>267</a:t>
            </a:r>
            <a:r>
              <a:rPr lang="en-US" dirty="0"/>
              <a:t> Issues opened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accent2"/>
                </a:solidFill>
              </a:rPr>
              <a:t>192</a:t>
            </a:r>
            <a:r>
              <a:rPr lang="en-US" dirty="0"/>
              <a:t> Issues Closed/Resolved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accent2"/>
                </a:solidFill>
              </a:rPr>
              <a:t>579</a:t>
            </a:r>
            <a:r>
              <a:rPr lang="en-US" dirty="0"/>
              <a:t> emails on dev list by </a:t>
            </a:r>
            <a:r>
              <a:rPr lang="en-US" dirty="0">
                <a:solidFill>
                  <a:schemeClr val="accent2"/>
                </a:solidFill>
              </a:rPr>
              <a:t>52</a:t>
            </a:r>
            <a:r>
              <a:rPr lang="en-US" dirty="0"/>
              <a:t> people divided into </a:t>
            </a:r>
            <a:r>
              <a:rPr lang="en-US" dirty="0">
                <a:solidFill>
                  <a:schemeClr val="accent2"/>
                </a:solidFill>
              </a:rPr>
              <a:t>92</a:t>
            </a:r>
            <a:r>
              <a:rPr lang="en-US" dirty="0"/>
              <a:t> topics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dirty="0">
                <a:solidFill>
                  <a:schemeClr val="accent2"/>
                </a:solidFill>
              </a:rPr>
              <a:t>53</a:t>
            </a:r>
            <a:r>
              <a:rPr lang="en-US" dirty="0"/>
              <a:t> emails on users list by </a:t>
            </a:r>
            <a:r>
              <a:rPr lang="en-US" dirty="0">
                <a:solidFill>
                  <a:schemeClr val="accent2"/>
                </a:solidFill>
              </a:rPr>
              <a:t>18</a:t>
            </a:r>
            <a:r>
              <a:rPr lang="en-US" dirty="0"/>
              <a:t> people divided into </a:t>
            </a:r>
            <a:r>
              <a:rPr lang="en-US" dirty="0">
                <a:solidFill>
                  <a:schemeClr val="accent2"/>
                </a:solidFill>
              </a:rPr>
              <a:t>15</a:t>
            </a:r>
            <a:r>
              <a:rPr lang="en-US" dirty="0"/>
              <a:t> topics</a:t>
            </a:r>
          </a:p>
          <a:p>
            <a:pPr>
              <a:lnSpc>
                <a:spcPct val="150000"/>
              </a:lnSpc>
              <a:buClrTx/>
            </a:pPr>
            <a:endParaRPr lang="en-US" dirty="0"/>
          </a:p>
          <a:p>
            <a:pPr marL="114300" indent="0">
              <a:lnSpc>
                <a:spcPct val="150000"/>
              </a:lnSpc>
              <a:buClrTx/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1600"/>
              </a:spcBef>
              <a:spcAft>
                <a:spcPts val="1600"/>
              </a:spcAft>
              <a:buClrTx/>
              <a:buFont typeface="Arial" panose="020B0604020202020204" pitchFamily="34" charset="0"/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More fun stats</a:t>
            </a:r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accent2"/>
                </a:solidFill>
              </a:rPr>
              <a:t>119</a:t>
            </a:r>
            <a:r>
              <a:rPr lang="en-US" dirty="0"/>
              <a:t> stars on GitHub 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accent2"/>
                </a:solidFill>
              </a:rPr>
              <a:t>99</a:t>
            </a:r>
            <a:r>
              <a:rPr lang="en-US" dirty="0"/>
              <a:t> forks on GitHub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accent2"/>
                </a:solidFill>
              </a:rPr>
              <a:t>37</a:t>
            </a:r>
            <a:r>
              <a:rPr lang="en-US" dirty="0"/>
              <a:t> watchers on GitHub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Char char="●"/>
            </a:pPr>
            <a:r>
              <a:rPr lang="en-US" dirty="0">
                <a:solidFill>
                  <a:schemeClr val="accent2"/>
                </a:solidFill>
              </a:rPr>
              <a:t>~270</a:t>
            </a:r>
            <a:r>
              <a:rPr lang="en-US" dirty="0"/>
              <a:t> slack users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Approximately </a:t>
            </a:r>
            <a:r>
              <a:rPr lang="en-US" dirty="0">
                <a:solidFill>
                  <a:schemeClr val="accent2"/>
                </a:solidFill>
              </a:rPr>
              <a:t>1,000,000</a:t>
            </a:r>
            <a:r>
              <a:rPr lang="en-US" dirty="0"/>
              <a:t> questions answered on Slack </a:t>
            </a:r>
            <a:r>
              <a:rPr lang="en-US" dirty="0">
                <a:sym typeface="Wingdings" pitchFamily="2" charset="2"/>
              </a:rPr>
              <a:t></a:t>
            </a: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482F053-E0B7-934F-9E83-BA9512CFE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450" y="4016482"/>
            <a:ext cx="7222211" cy="77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90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Traffic Control 2.2</a:t>
            </a:r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Last release in the incubator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Go vote on RC5!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61F8AA-A9C6-2643-849E-8B82A277B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685" y="2860675"/>
            <a:ext cx="18923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542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Graduation!!!</a:t>
            </a:r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604260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IPMC VOTE closed today, we passed!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Next step is to submit resolution to the board - aiming for acceptance at May 16th board meeting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Need to setup a new GitHub and move code/issues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No longer need IPMC for releases</a:t>
            </a:r>
          </a:p>
          <a:p>
            <a:pPr>
              <a:lnSpc>
                <a:spcPct val="150000"/>
              </a:lnSpc>
            </a:pPr>
            <a:r>
              <a:rPr lang="en-US" dirty="0"/>
              <a:t>Easier to nominate committers</a:t>
            </a:r>
          </a:p>
          <a:p>
            <a:pPr marL="1143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716EEE-7FE5-3941-843E-D193D3A99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7575" y="2756438"/>
            <a:ext cx="2997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7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Open questions</a:t>
            </a:r>
            <a:endParaRPr dirty="0"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Release cadence? 	</a:t>
            </a:r>
          </a:p>
          <a:p>
            <a:pPr>
              <a:lnSpc>
                <a:spcPct val="150000"/>
              </a:lnSpc>
            </a:pPr>
            <a:r>
              <a:rPr lang="en-US" dirty="0"/>
              <a:t>LTS?</a:t>
            </a:r>
          </a:p>
          <a:p>
            <a:pPr>
              <a:lnSpc>
                <a:spcPct val="150000"/>
              </a:lnSpc>
            </a:pPr>
            <a:r>
              <a:rPr lang="en-US" dirty="0"/>
              <a:t>Next Release?</a:t>
            </a:r>
          </a:p>
          <a:p>
            <a:pPr>
              <a:lnSpc>
                <a:spcPct val="150000"/>
              </a:lnSpc>
            </a:pPr>
            <a:r>
              <a:rPr lang="en-US" dirty="0"/>
              <a:t>Website update?	</a:t>
            </a:r>
          </a:p>
          <a:p>
            <a:pPr>
              <a:lnSpc>
                <a:spcPct val="150000"/>
              </a:lnSpc>
            </a:pPr>
            <a:r>
              <a:rPr lang="en-US" dirty="0"/>
              <a:t>Follow up on-list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SzPts val="1800"/>
              <a:buChar char="●"/>
            </a:pP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94679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590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September 24 – 27 in Montreal, Quebec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At least 2 Traffic Control talks have been accepted 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Plan on Traffic Control summit either before or during </a:t>
            </a:r>
            <a:r>
              <a:rPr lang="en-US" dirty="0" err="1"/>
              <a:t>ApacheCon</a:t>
            </a:r>
            <a:endParaRPr lang="en-US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Planning a Traffic Control graduation party</a:t>
            </a:r>
          </a:p>
          <a:p>
            <a:pPr lvl="0">
              <a:lnSpc>
                <a:spcPct val="150000"/>
              </a:lnSpc>
            </a:pPr>
            <a:r>
              <a:rPr lang="en-US" dirty="0">
                <a:hlinkClick r:id="rId3"/>
              </a:rPr>
              <a:t>http://apachecon.com/acna18/?ref=apachecon.com</a:t>
            </a:r>
            <a:r>
              <a:rPr lang="en-US" dirty="0"/>
              <a:t> </a:t>
            </a: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77" name="Shape 77" descr="atc-largepng-c-onl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4775" y="4209650"/>
            <a:ext cx="684351" cy="80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D987016-E370-AD46-ABEB-5117802499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165795"/>
            <a:ext cx="2935502" cy="130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516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2355</TotalTime>
  <Words>316</Words>
  <Application>Microsoft Macintosh PowerPoint</Application>
  <PresentationFormat>On-screen Show (16:9)</PresentationFormat>
  <Paragraphs>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2018 Traffic Control Spring Summit Dave Neuman neuman@apache.org</vt:lpstr>
      <vt:lpstr>Welcome!</vt:lpstr>
      <vt:lpstr>Housekeeping</vt:lpstr>
      <vt:lpstr>Since our last summit (October 2017)</vt:lpstr>
      <vt:lpstr>More fun stats</vt:lpstr>
      <vt:lpstr>Traffic Control 2.2</vt:lpstr>
      <vt:lpstr>Graduation!!!</vt:lpstr>
      <vt:lpstr>Open questions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 Traffic Control Fall Summit</dc:title>
  <cp:lastModifiedBy>Neuman, David</cp:lastModifiedBy>
  <cp:revision>18</cp:revision>
  <dcterms:modified xsi:type="dcterms:W3CDTF">2018-04-24T12:13:26Z</dcterms:modified>
</cp:coreProperties>
</file>